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7" r:id="rId4"/>
    <p:sldId id="258" r:id="rId5"/>
    <p:sldId id="260" r:id="rId6"/>
    <p:sldId id="259" r:id="rId7"/>
    <p:sldId id="261" r:id="rId8"/>
    <p:sldId id="262" r:id="rId9"/>
    <p:sldId id="263" r:id="rId10"/>
    <p:sldId id="264" r:id="rId11"/>
    <p:sldId id="265" r:id="rId12"/>
    <p:sldId id="266" r:id="rId13"/>
    <p:sldId id="267" r:id="rId14"/>
    <p:sldId id="268" r:id="rId15"/>
    <p:sldId id="270" r:id="rId16"/>
    <p:sldId id="269" r:id="rId17"/>
    <p:sldId id="271" r:id="rId18"/>
    <p:sldId id="272" r:id="rId19"/>
    <p:sldId id="273" r:id="rId2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FF00"/>
    <a:srgbClr val="FF99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7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EFA80355-28EC-435F-B0FD-12298CB6B1E7}" type="datetimeFigureOut">
              <a:rPr lang="es-ES" smtClean="0"/>
              <a:pPr/>
              <a:t>08/12/2014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F8FE929-48C5-4735-8CF5-23727C082465}"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FA80355-28EC-435F-B0FD-12298CB6B1E7}" type="datetimeFigureOut">
              <a:rPr lang="es-ES" smtClean="0"/>
              <a:pPr/>
              <a:t>08/12/2014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F8FE929-48C5-4735-8CF5-23727C082465}"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FA80355-28EC-435F-B0FD-12298CB6B1E7}" type="datetimeFigureOut">
              <a:rPr lang="es-ES" smtClean="0"/>
              <a:pPr/>
              <a:t>08/12/2014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F8FE929-48C5-4735-8CF5-23727C082465}"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FA80355-28EC-435F-B0FD-12298CB6B1E7}" type="datetimeFigureOut">
              <a:rPr lang="es-ES" smtClean="0"/>
              <a:pPr/>
              <a:t>08/12/2014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F8FE929-48C5-4735-8CF5-23727C082465}"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FA80355-28EC-435F-B0FD-12298CB6B1E7}" type="datetimeFigureOut">
              <a:rPr lang="es-ES" smtClean="0"/>
              <a:pPr/>
              <a:t>08/12/2014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F8FE929-48C5-4735-8CF5-23727C082465}"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EFA80355-28EC-435F-B0FD-12298CB6B1E7}" type="datetimeFigureOut">
              <a:rPr lang="es-ES" smtClean="0"/>
              <a:pPr/>
              <a:t>08/12/2014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F8FE929-48C5-4735-8CF5-23727C082465}"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EFA80355-28EC-435F-B0FD-12298CB6B1E7}" type="datetimeFigureOut">
              <a:rPr lang="es-ES" smtClean="0"/>
              <a:pPr/>
              <a:t>08/12/2014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AF8FE929-48C5-4735-8CF5-23727C082465}"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EFA80355-28EC-435F-B0FD-12298CB6B1E7}" type="datetimeFigureOut">
              <a:rPr lang="es-ES" smtClean="0"/>
              <a:pPr/>
              <a:t>08/12/2014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AF8FE929-48C5-4735-8CF5-23727C082465}"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FA80355-28EC-435F-B0FD-12298CB6B1E7}" type="datetimeFigureOut">
              <a:rPr lang="es-ES" smtClean="0"/>
              <a:pPr/>
              <a:t>08/12/2014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AF8FE929-48C5-4735-8CF5-23727C082465}"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FA80355-28EC-435F-B0FD-12298CB6B1E7}" type="datetimeFigureOut">
              <a:rPr lang="es-ES" smtClean="0"/>
              <a:pPr/>
              <a:t>08/12/2014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F8FE929-48C5-4735-8CF5-23727C082465}"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FA80355-28EC-435F-B0FD-12298CB6B1E7}" type="datetimeFigureOut">
              <a:rPr lang="es-ES" smtClean="0"/>
              <a:pPr/>
              <a:t>08/12/2014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F8FE929-48C5-4735-8CF5-23727C082465}"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A80355-28EC-435F-B0FD-12298CB6B1E7}" type="datetimeFigureOut">
              <a:rPr lang="es-ES" smtClean="0"/>
              <a:pPr/>
              <a:t>08/12/2014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8FE929-48C5-4735-8CF5-23727C082465}"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60649"/>
            <a:ext cx="7772400" cy="2664295"/>
          </a:xfrm>
        </p:spPr>
        <p:txBody>
          <a:bodyPr>
            <a:normAutofit/>
          </a:bodyPr>
          <a:lstStyle/>
          <a:p>
            <a:r>
              <a:rPr lang="es-ES" sz="7200" i="1" u="sng" dirty="0" smtClean="0">
                <a:solidFill>
                  <a:srgbClr val="FF0000"/>
                </a:solidFill>
              </a:rPr>
              <a:t>Aparato Respiratorio</a:t>
            </a:r>
            <a:endParaRPr lang="es-ES" sz="7200" u="sng" dirty="0">
              <a:solidFill>
                <a:srgbClr val="FF0000"/>
              </a:solidFill>
            </a:endParaRPr>
          </a:p>
        </p:txBody>
      </p:sp>
      <p:pic>
        <p:nvPicPr>
          <p:cNvPr id="4098" name="Picture 2" descr="http://us.cdn2.123rf.com/168nwm/woodoo007/woodoo0071108/woodoo007110800027/10395456-male-anatomy-of-human-respiratory-system-in-x-ray-view.jpg"/>
          <p:cNvPicPr>
            <a:picLocks noChangeAspect="1" noChangeArrowheads="1"/>
          </p:cNvPicPr>
          <p:nvPr/>
        </p:nvPicPr>
        <p:blipFill>
          <a:blip r:embed="rId2" cstate="print"/>
          <a:srcRect/>
          <a:stretch>
            <a:fillRect/>
          </a:stretch>
        </p:blipFill>
        <p:spPr bwMode="auto">
          <a:xfrm>
            <a:off x="2051720" y="2924944"/>
            <a:ext cx="4896544" cy="361642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Inspiración y espiración </a:t>
            </a:r>
            <a:endParaRPr lang="es-ES" dirty="0"/>
          </a:p>
        </p:txBody>
      </p:sp>
      <p:pic>
        <p:nvPicPr>
          <p:cNvPr id="4" name="3 Marcador de contenido" descr="inspiracion espiracion.jpg"/>
          <p:cNvPicPr>
            <a:picLocks noGrp="1" noChangeAspect="1"/>
          </p:cNvPicPr>
          <p:nvPr>
            <p:ph idx="1"/>
          </p:nvPr>
        </p:nvPicPr>
        <p:blipFill>
          <a:blip r:embed="rId2" cstate="print"/>
          <a:stretch>
            <a:fillRect/>
          </a:stretch>
        </p:blipFill>
        <p:spPr>
          <a:xfrm>
            <a:off x="611560" y="1628800"/>
            <a:ext cx="7848872" cy="4725144"/>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60648"/>
            <a:ext cx="8229600" cy="1143000"/>
          </a:xfrm>
        </p:spPr>
        <p:txBody>
          <a:bodyPr>
            <a:normAutofit fontScale="90000"/>
          </a:bodyPr>
          <a:lstStyle/>
          <a:p>
            <a:r>
              <a:rPr lang="es-ES" b="1" i="1" u="sng" dirty="0" smtClean="0">
                <a:solidFill>
                  <a:srgbClr val="00FF00"/>
                </a:solidFill>
              </a:rPr>
              <a:t>Enfermedades del aparato respiratorio</a:t>
            </a:r>
            <a:endParaRPr lang="es-ES" b="1" i="1" u="sng" dirty="0">
              <a:solidFill>
                <a:srgbClr val="00FF00"/>
              </a:solidFill>
            </a:endParaRPr>
          </a:p>
        </p:txBody>
      </p:sp>
      <p:sp>
        <p:nvSpPr>
          <p:cNvPr id="3" name="2 Marcador de contenido"/>
          <p:cNvSpPr>
            <a:spLocks noGrp="1"/>
          </p:cNvSpPr>
          <p:nvPr>
            <p:ph idx="1"/>
          </p:nvPr>
        </p:nvSpPr>
        <p:spPr/>
        <p:txBody>
          <a:bodyPr/>
          <a:lstStyle/>
          <a:p>
            <a:r>
              <a:rPr lang="es-ES" b="1" dirty="0" smtClean="0"/>
              <a:t>Producidas por microorganismos:</a:t>
            </a:r>
          </a:p>
          <a:p>
            <a:r>
              <a:rPr lang="es-ES" b="1" dirty="0" smtClean="0"/>
              <a:t>El resfriado</a:t>
            </a:r>
            <a:r>
              <a:rPr lang="es-ES" dirty="0" smtClean="0"/>
              <a:t> y </a:t>
            </a:r>
            <a:r>
              <a:rPr lang="es-ES" b="1" dirty="0" smtClean="0"/>
              <a:t>la gripe: Son</a:t>
            </a:r>
            <a:r>
              <a:rPr lang="es-ES" dirty="0" smtClean="0"/>
              <a:t> producidas por virus.</a:t>
            </a:r>
          </a:p>
          <a:p>
            <a:r>
              <a:rPr lang="es-ES" dirty="0" smtClean="0"/>
              <a:t>Se tratan con analgésicos para aliviar el malestar.</a:t>
            </a:r>
          </a:p>
          <a:p>
            <a:pPr>
              <a:buNone/>
            </a:pPr>
            <a:r>
              <a:rPr lang="es-ES" dirty="0" err="1" smtClean="0"/>
              <a:t>Faringitis,laringitis</a:t>
            </a:r>
            <a:r>
              <a:rPr lang="es-ES" dirty="0" smtClean="0"/>
              <a:t>,</a:t>
            </a:r>
          </a:p>
          <a:p>
            <a:pPr>
              <a:buNone/>
            </a:pPr>
            <a:r>
              <a:rPr lang="es-ES" dirty="0" err="1" smtClean="0"/>
              <a:t>Bronquitis,neumonía</a:t>
            </a:r>
            <a:r>
              <a:rPr lang="es-ES" dirty="0" smtClean="0"/>
              <a:t>..</a:t>
            </a:r>
          </a:p>
          <a:p>
            <a:pPr>
              <a:buNone/>
            </a:pPr>
            <a:r>
              <a:rPr lang="es-ES" dirty="0" smtClean="0"/>
              <a:t>También son frecuentes.</a:t>
            </a:r>
          </a:p>
          <a:p>
            <a:endParaRPr lang="es-ES" dirty="0" smtClean="0"/>
          </a:p>
          <a:p>
            <a:pPr>
              <a:buNone/>
            </a:pPr>
            <a:endParaRPr lang="es-ES" dirty="0" smtClean="0"/>
          </a:p>
          <a:p>
            <a:pPr>
              <a:buNone/>
            </a:pPr>
            <a:endParaRPr lang="es-ES" dirty="0"/>
          </a:p>
        </p:txBody>
      </p:sp>
      <p:pic>
        <p:nvPicPr>
          <p:cNvPr id="22530" name="Picture 2" descr="http://practicopedia.lainformacion.com/files/gripeadiferencias_0_0.jpg"/>
          <p:cNvPicPr>
            <a:picLocks noChangeAspect="1" noChangeArrowheads="1"/>
          </p:cNvPicPr>
          <p:nvPr/>
        </p:nvPicPr>
        <p:blipFill>
          <a:blip r:embed="rId2" cstate="print"/>
          <a:srcRect/>
          <a:stretch>
            <a:fillRect/>
          </a:stretch>
        </p:blipFill>
        <p:spPr bwMode="auto">
          <a:xfrm>
            <a:off x="5076056" y="4077072"/>
            <a:ext cx="3741076" cy="226071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i="1" u="sng" dirty="0" smtClean="0">
                <a:solidFill>
                  <a:srgbClr val="00FF00"/>
                </a:solidFill>
              </a:rPr>
              <a:t>Enfermedades del aparato respiratorio (2)</a:t>
            </a:r>
            <a:endParaRPr lang="es-ES" b="1" i="1" u="sng" dirty="0">
              <a:solidFill>
                <a:srgbClr val="00FF00"/>
              </a:solidFill>
            </a:endParaRPr>
          </a:p>
        </p:txBody>
      </p:sp>
      <p:sp>
        <p:nvSpPr>
          <p:cNvPr id="3" name="2 Marcador de contenido"/>
          <p:cNvSpPr>
            <a:spLocks noGrp="1"/>
          </p:cNvSpPr>
          <p:nvPr>
            <p:ph idx="1"/>
          </p:nvPr>
        </p:nvSpPr>
        <p:spPr/>
        <p:txBody>
          <a:bodyPr>
            <a:normAutofit fontScale="92500"/>
          </a:bodyPr>
          <a:lstStyle/>
          <a:p>
            <a:r>
              <a:rPr lang="es-ES" b="1" dirty="0" smtClean="0"/>
              <a:t>El asma</a:t>
            </a:r>
            <a:r>
              <a:rPr lang="es-ES" dirty="0" smtClean="0"/>
              <a:t>:</a:t>
            </a:r>
          </a:p>
          <a:p>
            <a:r>
              <a:rPr lang="es-ES" dirty="0" smtClean="0"/>
              <a:t>Se produce cuando las finas paredes de los bronquios se contraen y disminuyen su diámetro.</a:t>
            </a:r>
          </a:p>
          <a:p>
            <a:r>
              <a:rPr lang="es-ES" dirty="0" err="1" smtClean="0"/>
              <a:t>Surge,normalmente</a:t>
            </a:r>
            <a:r>
              <a:rPr lang="es-ES" dirty="0" smtClean="0"/>
              <a:t>, debido a una reacción alérgica pero también puede producirse por la inflamación de los bronquios a causa de una infección.</a:t>
            </a:r>
          </a:p>
          <a:p>
            <a:r>
              <a:rPr lang="es-ES" dirty="0" smtClean="0"/>
              <a:t>Se trata con broncodilatadores y antiinflamatorios.</a:t>
            </a:r>
            <a:endParaRPr lang="es-ES" dirty="0"/>
          </a:p>
        </p:txBody>
      </p:sp>
      <p:pic>
        <p:nvPicPr>
          <p:cNvPr id="24578" name="Picture 2" descr="http://pequelia.es/files/2008/10/asma_infantil.jpg"/>
          <p:cNvPicPr>
            <a:picLocks noChangeAspect="1" noChangeArrowheads="1"/>
          </p:cNvPicPr>
          <p:nvPr/>
        </p:nvPicPr>
        <p:blipFill>
          <a:blip r:embed="rId2" cstate="print"/>
          <a:srcRect/>
          <a:stretch>
            <a:fillRect/>
          </a:stretch>
        </p:blipFill>
        <p:spPr bwMode="auto">
          <a:xfrm>
            <a:off x="6804248" y="4653136"/>
            <a:ext cx="2339752" cy="2420888"/>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l"/>
            <a:r>
              <a:rPr lang="es-ES" b="1" i="1" u="sng" dirty="0" smtClean="0">
                <a:solidFill>
                  <a:srgbClr val="00FF00"/>
                </a:solidFill>
              </a:rPr>
              <a:t>Enfermedades del aparato respiratorio (3)</a:t>
            </a:r>
            <a:endParaRPr lang="es-ES" dirty="0"/>
          </a:p>
        </p:txBody>
      </p:sp>
      <p:sp>
        <p:nvSpPr>
          <p:cNvPr id="3" name="2 Marcador de contenido"/>
          <p:cNvSpPr>
            <a:spLocks noGrp="1"/>
          </p:cNvSpPr>
          <p:nvPr>
            <p:ph idx="1"/>
          </p:nvPr>
        </p:nvSpPr>
        <p:spPr/>
        <p:txBody>
          <a:bodyPr>
            <a:normAutofit fontScale="92500"/>
          </a:bodyPr>
          <a:lstStyle/>
          <a:p>
            <a:r>
              <a:rPr lang="es-ES" b="1" dirty="0" smtClean="0"/>
              <a:t>Producidas por inhalación de sustancias:</a:t>
            </a:r>
          </a:p>
          <a:p>
            <a:r>
              <a:rPr lang="es-ES" dirty="0" smtClean="0"/>
              <a:t>Se deben a la inhalación de sustancias que contaminan el aire. Un ejemplo es la </a:t>
            </a:r>
            <a:r>
              <a:rPr lang="es-ES" b="1" dirty="0" smtClean="0"/>
              <a:t>silicosis</a:t>
            </a:r>
            <a:r>
              <a:rPr lang="es-ES" dirty="0" smtClean="0"/>
              <a:t> o enfermedad de los mineros que se contrae porque se aspira polvo de sílice.</a:t>
            </a:r>
          </a:p>
          <a:p>
            <a:r>
              <a:rPr lang="es-ES" dirty="0" smtClean="0"/>
              <a:t>La </a:t>
            </a:r>
            <a:r>
              <a:rPr lang="es-ES" b="1" dirty="0" smtClean="0"/>
              <a:t>bronquitis</a:t>
            </a:r>
            <a:r>
              <a:rPr lang="es-ES" dirty="0" smtClean="0"/>
              <a:t> y el </a:t>
            </a:r>
            <a:r>
              <a:rPr lang="es-ES" b="1" dirty="0" smtClean="0"/>
              <a:t>cáncer de pulmón</a:t>
            </a:r>
            <a:r>
              <a:rPr lang="es-ES" dirty="0" smtClean="0"/>
              <a:t>, que pueden producirse porque el humo del tabaco es el principal responsable de los efectos nocivos y los pulmones es el órgano más afectado</a:t>
            </a:r>
            <a:r>
              <a:rPr lang="es-ES" b="1" dirty="0" smtClean="0"/>
              <a:t>.</a:t>
            </a:r>
            <a:endParaRPr lang="es-ES" b="1" dirty="0"/>
          </a:p>
        </p:txBody>
      </p:sp>
      <p:pic>
        <p:nvPicPr>
          <p:cNvPr id="4098" name="Picture 2" descr="C:\Users\USUARIO\Desktop\th (2).jpg"/>
          <p:cNvPicPr>
            <a:picLocks noChangeAspect="1" noChangeArrowheads="1"/>
          </p:cNvPicPr>
          <p:nvPr/>
        </p:nvPicPr>
        <p:blipFill>
          <a:blip r:embed="rId2" cstate="print"/>
          <a:srcRect/>
          <a:stretch>
            <a:fillRect/>
          </a:stretch>
        </p:blipFill>
        <p:spPr bwMode="auto">
          <a:xfrm>
            <a:off x="6372200" y="0"/>
            <a:ext cx="2468456" cy="1745432"/>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rgbClr val="00B0F0"/>
                </a:solidFill>
              </a:rPr>
              <a:t>EPOC(Enfermedad pulmonar obstructiva crónica)</a:t>
            </a:r>
            <a:endParaRPr lang="es-ES" dirty="0">
              <a:solidFill>
                <a:srgbClr val="00B0F0"/>
              </a:solidFill>
            </a:endParaRPr>
          </a:p>
        </p:txBody>
      </p:sp>
      <p:sp>
        <p:nvSpPr>
          <p:cNvPr id="3" name="2 Marcador de contenido"/>
          <p:cNvSpPr>
            <a:spLocks noGrp="1"/>
          </p:cNvSpPr>
          <p:nvPr>
            <p:ph idx="1"/>
          </p:nvPr>
        </p:nvSpPr>
        <p:spPr/>
        <p:txBody>
          <a:bodyPr>
            <a:normAutofit lnSpcReduction="10000"/>
          </a:bodyPr>
          <a:lstStyle/>
          <a:p>
            <a:r>
              <a:rPr lang="es-ES" dirty="0" smtClean="0"/>
              <a:t>Es el nombre para referirse a enfermedades de pulmón a largo plazo e incluyen bronquitis crónica y enfisema.</a:t>
            </a:r>
          </a:p>
          <a:p>
            <a:r>
              <a:rPr lang="es-ES" b="1" dirty="0" smtClean="0"/>
              <a:t>Bronquitis crónica</a:t>
            </a:r>
            <a:r>
              <a:rPr lang="es-ES" dirty="0" smtClean="0"/>
              <a:t>: Las vías respiratorias se obstruyen y pueden dar lugar a neumonía         ( infección pulmonar grave)</a:t>
            </a:r>
          </a:p>
          <a:p>
            <a:r>
              <a:rPr lang="es-ES" b="1" dirty="0" smtClean="0"/>
              <a:t>Enfisema</a:t>
            </a:r>
            <a:r>
              <a:rPr lang="es-ES" dirty="0" smtClean="0"/>
              <a:t>: Destruye lentamente la capacidad respiratoria. La persona tiene que esforzarse mucho para poder obtener suficiente oxígeno.</a:t>
            </a:r>
            <a:endParaRPr lang="es-E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rgbClr val="00B0F0"/>
                </a:solidFill>
              </a:rPr>
              <a:t>EPOC(Enfermedad pulmonar obstructiva crónica)</a:t>
            </a:r>
            <a:endParaRPr lang="es-ES" dirty="0">
              <a:solidFill>
                <a:srgbClr val="00B0F0"/>
              </a:solidFill>
            </a:endParaRPr>
          </a:p>
        </p:txBody>
      </p:sp>
      <p:sp>
        <p:nvSpPr>
          <p:cNvPr id="3" name="2 Marcador de contenido"/>
          <p:cNvSpPr>
            <a:spLocks noGrp="1"/>
          </p:cNvSpPr>
          <p:nvPr>
            <p:ph idx="1"/>
          </p:nvPr>
        </p:nvSpPr>
        <p:spPr/>
        <p:txBody>
          <a:bodyPr>
            <a:normAutofit fontScale="92500"/>
          </a:bodyPr>
          <a:lstStyle/>
          <a:p>
            <a:r>
              <a:rPr lang="es-ES" dirty="0" smtClean="0"/>
              <a:t>El humo del tabaco es el principal causante de EPOC.</a:t>
            </a:r>
          </a:p>
          <a:p>
            <a:r>
              <a:rPr lang="es-ES" dirty="0" smtClean="0"/>
              <a:t>La mortalidad por EPOC es 14 veces mayor en fumadores que en no fumadores.</a:t>
            </a:r>
          </a:p>
          <a:p>
            <a:r>
              <a:rPr lang="es-ES" dirty="0" smtClean="0"/>
              <a:t>En España supone la EPOC la 4ª causa de mortalidad.</a:t>
            </a:r>
          </a:p>
          <a:p>
            <a:r>
              <a:rPr lang="es-ES" dirty="0" smtClean="0"/>
              <a:t>La creciente incorporación de la mujer al hábito tabáquico hace que tienda a igualarse la prevalencia de la enfermedad en ambos sexos.</a:t>
            </a:r>
            <a:endParaRPr lang="es-E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rgbClr val="FF0000"/>
                </a:solidFill>
              </a:rPr>
              <a:t>¿Cómo afecta el tabaco a las vías respiratorias</a:t>
            </a:r>
            <a:r>
              <a:rPr lang="es-ES" dirty="0" smtClean="0">
                <a:solidFill>
                  <a:srgbClr val="FF0000"/>
                </a:solidFill>
              </a:rPr>
              <a:t>?(1)</a:t>
            </a:r>
            <a:endParaRPr lang="es-ES" dirty="0">
              <a:solidFill>
                <a:srgbClr val="FF0000"/>
              </a:solidFill>
            </a:endParaRPr>
          </a:p>
        </p:txBody>
      </p:sp>
      <p:sp>
        <p:nvSpPr>
          <p:cNvPr id="3" name="2 Marcador de contenido"/>
          <p:cNvSpPr>
            <a:spLocks noGrp="1"/>
          </p:cNvSpPr>
          <p:nvPr>
            <p:ph idx="1"/>
          </p:nvPr>
        </p:nvSpPr>
        <p:spPr/>
        <p:txBody>
          <a:bodyPr/>
          <a:lstStyle/>
          <a:p>
            <a:r>
              <a:rPr lang="es-ES" dirty="0" smtClean="0"/>
              <a:t>El humo del tabaco debido a que contiene sustancias tóxicas como nicotina y alquitrán produce lesiones en todos los niveles del aparato respiratorio.</a:t>
            </a:r>
          </a:p>
          <a:p>
            <a:r>
              <a:rPr lang="es-ES" dirty="0" smtClean="0"/>
              <a:t>En las vías aéreas más pequeñas se destruye su superficie.</a:t>
            </a:r>
          </a:p>
          <a:p>
            <a:r>
              <a:rPr lang="es-ES" dirty="0" smtClean="0"/>
              <a:t>En la mucosa de la tráquea y faringe se produce un aumento de las secreciones.</a:t>
            </a:r>
            <a:endParaRPr lang="es-E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rgbClr val="FF0000"/>
                </a:solidFill>
              </a:rPr>
              <a:t>¿Cómo afecta el tabaco a las vías respiratorias</a:t>
            </a:r>
            <a:r>
              <a:rPr lang="es-ES" dirty="0" smtClean="0">
                <a:solidFill>
                  <a:srgbClr val="FF0000"/>
                </a:solidFill>
              </a:rPr>
              <a:t>?(2)</a:t>
            </a:r>
            <a:endParaRPr lang="es-ES" dirty="0">
              <a:solidFill>
                <a:srgbClr val="FF0000"/>
              </a:solidFill>
            </a:endParaRPr>
          </a:p>
        </p:txBody>
      </p:sp>
      <p:sp>
        <p:nvSpPr>
          <p:cNvPr id="3" name="2 Marcador de contenido"/>
          <p:cNvSpPr>
            <a:spLocks noGrp="1"/>
          </p:cNvSpPr>
          <p:nvPr>
            <p:ph idx="1"/>
          </p:nvPr>
        </p:nvSpPr>
        <p:spPr/>
        <p:txBody>
          <a:bodyPr/>
          <a:lstStyle/>
          <a:p>
            <a:r>
              <a:rPr lang="es-ES" dirty="0" smtClean="0"/>
              <a:t>El moco bronquial es difícil de eliminar y se acumula en los bronquios. De aquí derivan que aparezcan sobreinfecciones por virus y bacterias.</a:t>
            </a:r>
          </a:p>
          <a:p>
            <a:r>
              <a:rPr lang="es-ES" dirty="0" smtClean="0"/>
              <a:t>En los </a:t>
            </a:r>
            <a:r>
              <a:rPr lang="es-ES" dirty="0" err="1" smtClean="0"/>
              <a:t>alveólos</a:t>
            </a:r>
            <a:r>
              <a:rPr lang="es-ES" dirty="0" smtClean="0"/>
              <a:t> aumenta la producción de células inflamatorias.</a:t>
            </a:r>
          </a:p>
          <a:p>
            <a:r>
              <a:rPr lang="es-ES" dirty="0" smtClean="0"/>
              <a:t>Se produce pérdida de capilares que dificulta la oxigenación de la sangre.</a:t>
            </a:r>
            <a:endParaRPr lang="es-E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FF3300"/>
                </a:solidFill>
              </a:rPr>
              <a:t>CONCLUSIONES</a:t>
            </a:r>
            <a:endParaRPr lang="es-ES" dirty="0">
              <a:solidFill>
                <a:srgbClr val="FF3300"/>
              </a:solidFill>
            </a:endParaRPr>
          </a:p>
        </p:txBody>
      </p:sp>
      <p:sp>
        <p:nvSpPr>
          <p:cNvPr id="3" name="2 Marcador de contenido"/>
          <p:cNvSpPr>
            <a:spLocks noGrp="1"/>
          </p:cNvSpPr>
          <p:nvPr>
            <p:ph idx="1"/>
          </p:nvPr>
        </p:nvSpPr>
        <p:spPr/>
        <p:txBody>
          <a:bodyPr>
            <a:normAutofit lnSpcReduction="10000"/>
          </a:bodyPr>
          <a:lstStyle/>
          <a:p>
            <a:endParaRPr lang="es-ES" dirty="0" smtClean="0"/>
          </a:p>
          <a:p>
            <a:r>
              <a:rPr lang="es-ES" dirty="0" smtClean="0"/>
              <a:t>Cada año mueren en el mundo unos 5 </a:t>
            </a:r>
          </a:p>
          <a:p>
            <a:pPr>
              <a:buNone/>
            </a:pPr>
            <a:r>
              <a:rPr lang="es-ES" dirty="0" smtClean="0"/>
              <a:t>    millones de  personas por enfermedades relacionadas con el tabaco.</a:t>
            </a:r>
          </a:p>
          <a:p>
            <a:r>
              <a:rPr lang="es-ES" dirty="0" smtClean="0"/>
              <a:t>Cada día en el mundo unos 100.000 niños y jóvenes se convierten en fumadores.</a:t>
            </a:r>
          </a:p>
          <a:p>
            <a:r>
              <a:rPr lang="es-ES" dirty="0" smtClean="0"/>
              <a:t>La OMS lleva a cabo campañas contra el tabaco ya que existe evidencia clara de que tiene un efecto devastador para la salud.</a:t>
            </a:r>
          </a:p>
          <a:p>
            <a:endParaRPr lang="es-ES" dirty="0"/>
          </a:p>
        </p:txBody>
      </p:sp>
      <p:pic>
        <p:nvPicPr>
          <p:cNvPr id="5" name="Picture 2" descr="C:\Users\USUARIO\Desktop\th.jpg"/>
          <p:cNvPicPr>
            <a:picLocks noChangeAspect="1" noChangeArrowheads="1"/>
          </p:cNvPicPr>
          <p:nvPr/>
        </p:nvPicPr>
        <p:blipFill>
          <a:blip r:embed="rId2" cstate="print"/>
          <a:srcRect/>
          <a:stretch>
            <a:fillRect/>
          </a:stretch>
        </p:blipFill>
        <p:spPr bwMode="auto">
          <a:xfrm>
            <a:off x="6732241" y="0"/>
            <a:ext cx="2411760" cy="2204864"/>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00B050"/>
                </a:solidFill>
              </a:rPr>
              <a:t>PREVENCIÓN</a:t>
            </a:r>
            <a:endParaRPr lang="es-ES" dirty="0">
              <a:solidFill>
                <a:srgbClr val="00B050"/>
              </a:solidFill>
            </a:endParaRPr>
          </a:p>
        </p:txBody>
      </p:sp>
      <p:sp>
        <p:nvSpPr>
          <p:cNvPr id="3" name="2 Marcador de contenido"/>
          <p:cNvSpPr>
            <a:spLocks noGrp="1"/>
          </p:cNvSpPr>
          <p:nvPr>
            <p:ph idx="1"/>
          </p:nvPr>
        </p:nvSpPr>
        <p:spPr>
          <a:xfrm>
            <a:off x="467544" y="1628800"/>
            <a:ext cx="8229600" cy="4525963"/>
          </a:xfrm>
        </p:spPr>
        <p:txBody>
          <a:bodyPr>
            <a:normAutofit fontScale="92500" lnSpcReduction="20000"/>
          </a:bodyPr>
          <a:lstStyle/>
          <a:p>
            <a:r>
              <a:rPr lang="es-ES" dirty="0" smtClean="0"/>
              <a:t>Lo más importante para prevenir el inicio al consumo de tabaco y así evitar que se produzcan enfermedades de este tipo serían:</a:t>
            </a:r>
          </a:p>
          <a:p>
            <a:r>
              <a:rPr lang="es-ES" dirty="0" smtClean="0"/>
              <a:t>Intervenciones en el aula/escuela.</a:t>
            </a:r>
          </a:p>
          <a:p>
            <a:r>
              <a:rPr lang="es-ES" dirty="0" smtClean="0"/>
              <a:t>Sensibilización  a través de los medios de comunicación.</a:t>
            </a:r>
          </a:p>
          <a:p>
            <a:r>
              <a:rPr lang="es-ES" dirty="0" smtClean="0"/>
              <a:t>Intervención comunitaria en ambientes de ocio.</a:t>
            </a:r>
          </a:p>
          <a:p>
            <a:r>
              <a:rPr lang="es-ES" dirty="0" smtClean="0"/>
              <a:t>Regulación, protección de espacios sin humo y restricción de la accesibilidad del tabaco(política de precios)</a:t>
            </a:r>
          </a:p>
          <a:p>
            <a:endParaRPr lang="es-ES" dirty="0"/>
          </a:p>
        </p:txBody>
      </p:sp>
      <p:pic>
        <p:nvPicPr>
          <p:cNvPr id="2051" name="Picture 3" descr="C:\Users\USUARIO\Desktop\th (3).jpg"/>
          <p:cNvPicPr>
            <a:picLocks noChangeAspect="1" noChangeArrowheads="1"/>
          </p:cNvPicPr>
          <p:nvPr/>
        </p:nvPicPr>
        <p:blipFill>
          <a:blip r:embed="rId2" cstate="print"/>
          <a:srcRect/>
          <a:stretch>
            <a:fillRect/>
          </a:stretch>
        </p:blipFill>
        <p:spPr bwMode="auto">
          <a:xfrm>
            <a:off x="6444208" y="0"/>
            <a:ext cx="2555776" cy="1628799"/>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2146250"/>
          </a:xfrm>
        </p:spPr>
        <p:txBody>
          <a:bodyPr>
            <a:normAutofit/>
          </a:bodyPr>
          <a:lstStyle/>
          <a:p>
            <a:r>
              <a:rPr lang="en-US" sz="2800" dirty="0" smtClean="0">
                <a:solidFill>
                  <a:srgbClr val="FF9900"/>
                </a:solidFill>
              </a:rPr>
              <a:t>In human beings and other mammals, the respiratory system consists of respiratory tracts, lungs and respiratory muscles that happen in the movement of the air so much inside like out of the body</a:t>
            </a:r>
            <a:r>
              <a:rPr lang="en-US" sz="2800" dirty="0" smtClean="0"/>
              <a:t>.</a:t>
            </a:r>
            <a:endParaRPr lang="es-ES" sz="2800" dirty="0"/>
          </a:p>
        </p:txBody>
      </p:sp>
      <p:pic>
        <p:nvPicPr>
          <p:cNvPr id="1026" name="Picture 2" descr="C:\Users\USUARIO\Desktop\images (1).jpg"/>
          <p:cNvPicPr>
            <a:picLocks noGrp="1" noChangeAspect="1" noChangeArrowheads="1"/>
          </p:cNvPicPr>
          <p:nvPr>
            <p:ph idx="1"/>
          </p:nvPr>
        </p:nvPicPr>
        <p:blipFill>
          <a:blip r:embed="rId2" cstate="print"/>
          <a:srcRect/>
          <a:stretch>
            <a:fillRect/>
          </a:stretch>
        </p:blipFill>
        <p:spPr bwMode="auto">
          <a:xfrm>
            <a:off x="899592" y="2636912"/>
            <a:ext cx="7560840" cy="36004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0070C0"/>
                </a:solidFill>
              </a:rPr>
              <a:t>Función y partes </a:t>
            </a:r>
            <a:endParaRPr lang="es-ES" dirty="0">
              <a:solidFill>
                <a:srgbClr val="0070C0"/>
              </a:solidFill>
            </a:endParaRPr>
          </a:p>
        </p:txBody>
      </p:sp>
      <p:sp>
        <p:nvSpPr>
          <p:cNvPr id="3" name="2 Marcador de contenido"/>
          <p:cNvSpPr>
            <a:spLocks noGrp="1"/>
          </p:cNvSpPr>
          <p:nvPr>
            <p:ph idx="1"/>
          </p:nvPr>
        </p:nvSpPr>
        <p:spPr/>
        <p:txBody>
          <a:bodyPr>
            <a:normAutofit fontScale="77500" lnSpcReduction="20000"/>
          </a:bodyPr>
          <a:lstStyle/>
          <a:p>
            <a:r>
              <a:rPr lang="es-ES" dirty="0" smtClean="0"/>
              <a:t>Su función consiste en </a:t>
            </a:r>
            <a:r>
              <a:rPr lang="es-ES" b="1" dirty="0" smtClean="0"/>
              <a:t>captar el oxígeno </a:t>
            </a:r>
            <a:r>
              <a:rPr lang="es-ES" dirty="0" smtClean="0"/>
              <a:t>que nuestro cuerpo necesita y desprender el dióxido de carbono que produce.</a:t>
            </a:r>
          </a:p>
          <a:p>
            <a:r>
              <a:rPr lang="es-ES" dirty="0" smtClean="0"/>
              <a:t>Sus partes son:</a:t>
            </a:r>
          </a:p>
          <a:p>
            <a:r>
              <a:rPr lang="es-ES" b="1" i="1" dirty="0" smtClean="0"/>
              <a:t>Fosas nasales</a:t>
            </a:r>
            <a:r>
              <a:rPr lang="es-ES" i="1" dirty="0" smtClean="0"/>
              <a:t>: vías de entrada y salida del aire.</a:t>
            </a:r>
          </a:p>
          <a:p>
            <a:r>
              <a:rPr lang="es-ES" b="1" i="1" dirty="0" smtClean="0"/>
              <a:t>Faringe</a:t>
            </a:r>
            <a:r>
              <a:rPr lang="es-ES" i="1" dirty="0" smtClean="0"/>
              <a:t>: cavidad común al aparato digestivo y respiratorio.</a:t>
            </a:r>
          </a:p>
          <a:p>
            <a:r>
              <a:rPr lang="es-ES" b="1" i="1" dirty="0" smtClean="0"/>
              <a:t>Laringe</a:t>
            </a:r>
            <a:r>
              <a:rPr lang="es-ES" i="1" dirty="0" smtClean="0"/>
              <a:t>: contiene las cuerdas vocales.</a:t>
            </a:r>
          </a:p>
          <a:p>
            <a:r>
              <a:rPr lang="es-ES" b="1" i="1" dirty="0" smtClean="0"/>
              <a:t>Tráquea</a:t>
            </a:r>
            <a:r>
              <a:rPr lang="es-ES" i="1" dirty="0" smtClean="0"/>
              <a:t>: tubo de 12 cm de longitud y 2 cm de diámetro.</a:t>
            </a:r>
          </a:p>
          <a:p>
            <a:r>
              <a:rPr lang="es-ES" b="1" i="1" dirty="0" smtClean="0"/>
              <a:t>Bronquios</a:t>
            </a:r>
            <a:r>
              <a:rPr lang="es-ES" i="1" dirty="0" smtClean="0"/>
              <a:t>: son las dos ramas en que se divide la tráquea.</a:t>
            </a:r>
          </a:p>
          <a:p>
            <a:pPr>
              <a:buNone/>
            </a:pPr>
            <a:endParaRPr lang="es-ES" i="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0070C0"/>
                </a:solidFill>
              </a:rPr>
              <a:t>Función y partes (2)</a:t>
            </a:r>
            <a:endParaRPr lang="es-ES" dirty="0">
              <a:solidFill>
                <a:srgbClr val="0070C0"/>
              </a:solidFill>
            </a:endParaRPr>
          </a:p>
        </p:txBody>
      </p:sp>
      <p:sp>
        <p:nvSpPr>
          <p:cNvPr id="3" name="2 Marcador de contenido"/>
          <p:cNvSpPr>
            <a:spLocks noGrp="1"/>
          </p:cNvSpPr>
          <p:nvPr>
            <p:ph idx="1"/>
          </p:nvPr>
        </p:nvSpPr>
        <p:spPr/>
        <p:txBody>
          <a:bodyPr/>
          <a:lstStyle/>
          <a:p>
            <a:r>
              <a:rPr lang="es-ES" b="1" i="1" dirty="0" smtClean="0"/>
              <a:t>Bronquiolos</a:t>
            </a:r>
            <a:r>
              <a:rPr lang="es-ES" i="1" dirty="0" smtClean="0"/>
              <a:t>: son los tubos más finos en que se dividen los bronquios.</a:t>
            </a:r>
          </a:p>
          <a:p>
            <a:r>
              <a:rPr lang="es-ES" b="1" i="1" dirty="0" smtClean="0"/>
              <a:t>Vías respiratorias</a:t>
            </a:r>
            <a:r>
              <a:rPr lang="es-ES" dirty="0" smtClean="0"/>
              <a:t>: son las fosas nasales, la laringe, la faringe, la tráquea y los bronquios. La función de las vías respiratorias es </a:t>
            </a:r>
            <a:r>
              <a:rPr lang="es-ES" b="1" dirty="0" smtClean="0"/>
              <a:t>conducir el aire hasta los pulmones.</a:t>
            </a:r>
          </a:p>
          <a:p>
            <a:r>
              <a:rPr lang="es-ES" b="1" i="1" dirty="0" smtClean="0"/>
              <a:t>Pulmones</a:t>
            </a:r>
            <a:r>
              <a:rPr lang="es-ES" i="1" dirty="0" smtClean="0"/>
              <a:t>:</a:t>
            </a:r>
            <a:r>
              <a:rPr lang="es-ES" b="1" i="1" dirty="0" smtClean="0"/>
              <a:t> </a:t>
            </a:r>
            <a:r>
              <a:rPr lang="es-ES" i="1" dirty="0" smtClean="0"/>
              <a:t>son dos órganos elásticos y </a:t>
            </a:r>
            <a:r>
              <a:rPr lang="es-ES" i="1" dirty="0" err="1" smtClean="0"/>
              <a:t>enponjosos</a:t>
            </a:r>
            <a:r>
              <a:rPr lang="es-ES" i="1" dirty="0" smtClean="0"/>
              <a:t>.</a:t>
            </a:r>
            <a:endParaRPr lang="es-ES" b="1"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i="1" dirty="0" smtClean="0">
                <a:solidFill>
                  <a:srgbClr val="00B050"/>
                </a:solidFill>
              </a:rPr>
              <a:t>Los Pulmones</a:t>
            </a:r>
            <a:endParaRPr lang="es-ES" b="1" i="1" dirty="0">
              <a:solidFill>
                <a:srgbClr val="00B050"/>
              </a:solidFill>
            </a:endParaRPr>
          </a:p>
        </p:txBody>
      </p:sp>
      <p:sp>
        <p:nvSpPr>
          <p:cNvPr id="3" name="2 Marcador de contenido"/>
          <p:cNvSpPr>
            <a:spLocks noGrp="1"/>
          </p:cNvSpPr>
          <p:nvPr>
            <p:ph idx="1"/>
          </p:nvPr>
        </p:nvSpPr>
        <p:spPr/>
        <p:txBody>
          <a:bodyPr numCol="2">
            <a:normAutofit fontScale="92500" lnSpcReduction="20000"/>
          </a:bodyPr>
          <a:lstStyle/>
          <a:p>
            <a:r>
              <a:rPr lang="es-ES" dirty="0" smtClean="0"/>
              <a:t>El pulmón derecho es mayor que el izquierdo y está dividido por dos surcos en tres partes llamadas </a:t>
            </a:r>
            <a:r>
              <a:rPr lang="es-ES" b="1" dirty="0" smtClean="0"/>
              <a:t>lóbulos</a:t>
            </a:r>
            <a:r>
              <a:rPr lang="es-ES" dirty="0" smtClean="0"/>
              <a:t>.</a:t>
            </a:r>
            <a:r>
              <a:rPr lang="es-ES" b="1" dirty="0" smtClean="0"/>
              <a:t> </a:t>
            </a:r>
            <a:r>
              <a:rPr lang="es-ES" dirty="0" smtClean="0"/>
              <a:t>El</a:t>
            </a:r>
            <a:r>
              <a:rPr lang="es-ES" b="1" dirty="0" smtClean="0"/>
              <a:t> </a:t>
            </a:r>
            <a:r>
              <a:rPr lang="es-ES" dirty="0" smtClean="0"/>
              <a:t>pulmón izquierdo solo tiene dos lóbulos.</a:t>
            </a:r>
          </a:p>
          <a:p>
            <a:r>
              <a:rPr lang="es-ES" dirty="0" smtClean="0"/>
              <a:t>Cuando los bronquios penetran en los pulmones se ramifican, hasta que dan lugar a unos tubos finos, los </a:t>
            </a:r>
            <a:r>
              <a:rPr lang="es-ES" b="1" dirty="0" smtClean="0"/>
              <a:t>bronquiolos</a:t>
            </a:r>
            <a:r>
              <a:rPr lang="es-ES" dirty="0" smtClean="0"/>
              <a:t>. Los bronquiolos desembocan en los </a:t>
            </a:r>
            <a:r>
              <a:rPr lang="es-ES" b="1" dirty="0" smtClean="0"/>
              <a:t>sacos aéreos</a:t>
            </a:r>
            <a:r>
              <a:rPr lang="es-ES" dirty="0" smtClean="0"/>
              <a:t>, que son unos sacos diminutos con las paredes muy delgadas, cada saco aéreo esta formado por </a:t>
            </a:r>
            <a:r>
              <a:rPr lang="es-ES" b="1" dirty="0" smtClean="0"/>
              <a:t>alveolos.</a:t>
            </a:r>
            <a:endParaRPr lang="es-ES" dirty="0"/>
          </a:p>
        </p:txBody>
      </p:sp>
      <p:pic>
        <p:nvPicPr>
          <p:cNvPr id="1026" name="Picture 2" descr="http://cursos.cepcastilleja.org/wq1_0506/cazas/grupoc/ester_beortegui/imagenes/foto2.jpg"/>
          <p:cNvPicPr>
            <a:picLocks noChangeAspect="1" noChangeArrowheads="1"/>
          </p:cNvPicPr>
          <p:nvPr/>
        </p:nvPicPr>
        <p:blipFill>
          <a:blip r:embed="rId2" cstate="print"/>
          <a:srcRect/>
          <a:stretch>
            <a:fillRect/>
          </a:stretch>
        </p:blipFill>
        <p:spPr bwMode="auto">
          <a:xfrm>
            <a:off x="6372199" y="5012853"/>
            <a:ext cx="2771801" cy="1845147"/>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4e49ed5847e54.jpg"/>
          <p:cNvPicPr>
            <a:picLocks noGrp="1" noChangeAspect="1"/>
          </p:cNvPicPr>
          <p:nvPr>
            <p:ph idx="1"/>
          </p:nvPr>
        </p:nvPicPr>
        <p:blipFill>
          <a:blip r:embed="rId2" cstate="print"/>
          <a:stretch>
            <a:fillRect/>
          </a:stretch>
        </p:blipFill>
        <p:spPr>
          <a:xfrm>
            <a:off x="467544" y="332656"/>
            <a:ext cx="8280920" cy="5904656"/>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S" b="1" i="1" dirty="0" smtClean="0">
                <a:solidFill>
                  <a:srgbClr val="0070C0"/>
                </a:solidFill>
              </a:rPr>
              <a:t>La caja torácica</a:t>
            </a:r>
            <a:endParaRPr lang="es-ES" b="1" i="1" dirty="0">
              <a:solidFill>
                <a:srgbClr val="0070C0"/>
              </a:solidFill>
            </a:endParaRPr>
          </a:p>
        </p:txBody>
      </p:sp>
      <p:sp>
        <p:nvSpPr>
          <p:cNvPr id="3" name="2 Marcador de contenido"/>
          <p:cNvSpPr>
            <a:spLocks noGrp="1"/>
          </p:cNvSpPr>
          <p:nvPr>
            <p:ph idx="1"/>
          </p:nvPr>
        </p:nvSpPr>
        <p:spPr/>
        <p:txBody>
          <a:bodyPr numCol="2">
            <a:normAutofit fontScale="92500" lnSpcReduction="20000"/>
          </a:bodyPr>
          <a:lstStyle/>
          <a:p>
            <a:r>
              <a:rPr lang="es-ES" dirty="0" smtClean="0"/>
              <a:t>Los pulmones están protegidos por la </a:t>
            </a:r>
            <a:r>
              <a:rPr lang="es-ES" b="1" dirty="0" smtClean="0"/>
              <a:t>caja torácica</a:t>
            </a:r>
            <a:r>
              <a:rPr lang="es-ES" dirty="0" smtClean="0"/>
              <a:t>.</a:t>
            </a:r>
          </a:p>
          <a:p>
            <a:r>
              <a:rPr lang="es-ES" dirty="0" smtClean="0"/>
              <a:t>Está formada por la columna vertebral, las costillas, el esternón y el diafragma.</a:t>
            </a:r>
          </a:p>
          <a:p>
            <a:r>
              <a:rPr lang="es-ES" dirty="0" smtClean="0"/>
              <a:t>Entre los pulmones y la caja torácica hay unas membranas llamadas </a:t>
            </a:r>
            <a:r>
              <a:rPr lang="es-ES" b="1" dirty="0" smtClean="0"/>
              <a:t>pleuras</a:t>
            </a:r>
            <a:r>
              <a:rPr lang="es-ES" dirty="0" smtClean="0"/>
              <a:t>. </a:t>
            </a:r>
          </a:p>
          <a:p>
            <a:r>
              <a:rPr lang="es-ES" b="1" i="1" dirty="0" smtClean="0"/>
              <a:t>Pleura interna</a:t>
            </a:r>
            <a:r>
              <a:rPr lang="es-ES" dirty="0" smtClean="0">
                <a:sym typeface="Wingdings" pitchFamily="2" charset="2"/>
              </a:rPr>
              <a:t>: está en contacto con los pulmones.</a:t>
            </a:r>
          </a:p>
          <a:p>
            <a:r>
              <a:rPr lang="es-ES" b="1" i="1" dirty="0" smtClean="0">
                <a:sym typeface="Wingdings" pitchFamily="2" charset="2"/>
              </a:rPr>
              <a:t>Pleura externa</a:t>
            </a:r>
            <a:r>
              <a:rPr lang="es-ES" dirty="0" smtClean="0">
                <a:sym typeface="Wingdings" pitchFamily="2" charset="2"/>
              </a:rPr>
              <a:t>: está en contacto con la caja torácica.</a:t>
            </a:r>
          </a:p>
          <a:p>
            <a:r>
              <a:rPr lang="es-ES" dirty="0" smtClean="0">
                <a:sym typeface="Wingdings" pitchFamily="2" charset="2"/>
              </a:rPr>
              <a:t>Entre ellas hay un espacio ocupado por el </a:t>
            </a:r>
            <a:r>
              <a:rPr lang="es-ES" b="1" i="1" dirty="0" smtClean="0">
                <a:sym typeface="Wingdings" pitchFamily="2" charset="2"/>
              </a:rPr>
              <a:t>líquido pleural</a:t>
            </a:r>
            <a:r>
              <a:rPr lang="es-ES" dirty="0" smtClean="0">
                <a:sym typeface="Wingdings" pitchFamily="2" charset="2"/>
              </a:rPr>
              <a:t>, lubrifica las dos superficies.</a:t>
            </a:r>
          </a:p>
        </p:txBody>
      </p:sp>
      <p:pic>
        <p:nvPicPr>
          <p:cNvPr id="18438" name="Picture 6" descr="http://wvw.nacion.com/zurqui/2000/marzo/15/6.jpg"/>
          <p:cNvPicPr>
            <a:picLocks noChangeAspect="1" noChangeArrowheads="1"/>
          </p:cNvPicPr>
          <p:nvPr/>
        </p:nvPicPr>
        <p:blipFill>
          <a:blip r:embed="rId2" cstate="print"/>
          <a:srcRect/>
          <a:stretch>
            <a:fillRect/>
          </a:stretch>
        </p:blipFill>
        <p:spPr bwMode="auto">
          <a:xfrm>
            <a:off x="4427984" y="0"/>
            <a:ext cx="2304256" cy="16288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i="1" u="sng" dirty="0" smtClean="0">
                <a:solidFill>
                  <a:schemeClr val="tx1">
                    <a:lumMod val="95000"/>
                    <a:lumOff val="5000"/>
                  </a:schemeClr>
                </a:solidFill>
              </a:rPr>
              <a:t>Inspiración</a:t>
            </a:r>
            <a:endParaRPr lang="es-ES" b="1" i="1" u="sng" dirty="0">
              <a:solidFill>
                <a:schemeClr val="tx1">
                  <a:lumMod val="95000"/>
                  <a:lumOff val="5000"/>
                </a:schemeClr>
              </a:solidFill>
            </a:endParaRPr>
          </a:p>
        </p:txBody>
      </p:sp>
      <p:sp>
        <p:nvSpPr>
          <p:cNvPr id="3" name="2 Marcador de contenido"/>
          <p:cNvSpPr>
            <a:spLocks noGrp="1"/>
          </p:cNvSpPr>
          <p:nvPr>
            <p:ph idx="1"/>
          </p:nvPr>
        </p:nvSpPr>
        <p:spPr/>
        <p:txBody>
          <a:bodyPr/>
          <a:lstStyle/>
          <a:p>
            <a:r>
              <a:rPr lang="es-ES" dirty="0" smtClean="0"/>
              <a:t>Los músculos intercostales mueven la caja torácica de forma que su volumen aumenta.</a:t>
            </a:r>
          </a:p>
          <a:p>
            <a:r>
              <a:rPr lang="es-ES" dirty="0" smtClean="0"/>
              <a:t>El diafragma se hace más plano lo que aumenta más el volumen de la caja torácica.</a:t>
            </a:r>
          </a:p>
          <a:p>
            <a:r>
              <a:rPr lang="es-ES" dirty="0" smtClean="0"/>
              <a:t>Los pulmones se expanden y el aire entra.</a:t>
            </a:r>
          </a:p>
          <a:p>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i="1" u="sng" dirty="0" smtClean="0"/>
              <a:t>Espiración</a:t>
            </a:r>
            <a:endParaRPr lang="es-ES" b="1" i="1" u="sng" dirty="0"/>
          </a:p>
        </p:txBody>
      </p:sp>
      <p:sp>
        <p:nvSpPr>
          <p:cNvPr id="3" name="2 Marcador de contenido"/>
          <p:cNvSpPr>
            <a:spLocks noGrp="1"/>
          </p:cNvSpPr>
          <p:nvPr>
            <p:ph idx="1"/>
          </p:nvPr>
        </p:nvSpPr>
        <p:spPr/>
        <p:txBody>
          <a:bodyPr/>
          <a:lstStyle/>
          <a:p>
            <a:r>
              <a:rPr lang="es-ES" dirty="0" smtClean="0"/>
              <a:t>Los músculos intercostales se relajan y la caja torácica disminuye su volumen. </a:t>
            </a:r>
          </a:p>
          <a:p>
            <a:r>
              <a:rPr lang="es-ES" dirty="0" smtClean="0"/>
              <a:t>El diafragma también se relaja y el volumen de la caja torácica disminuye aún más.</a:t>
            </a:r>
          </a:p>
          <a:p>
            <a:r>
              <a:rPr lang="es-ES" dirty="0" smtClean="0"/>
              <a:t>Los pulmones se contraen y el aire del interior es expulsado de los pulmones.</a:t>
            </a:r>
            <a:endParaRPr lang="es-E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TotalTime>
  <Words>971</Words>
  <Application>Microsoft Office PowerPoint</Application>
  <PresentationFormat>Presentación en pantalla (4:3)</PresentationFormat>
  <Paragraphs>79</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Tema de Office</vt:lpstr>
      <vt:lpstr>Aparato Respiratorio</vt:lpstr>
      <vt:lpstr>In human beings and other mammals, the respiratory system consists of respiratory tracts, lungs and respiratory muscles that happen in the movement of the air so much inside like out of the body.</vt:lpstr>
      <vt:lpstr>Función y partes </vt:lpstr>
      <vt:lpstr>Función y partes (2)</vt:lpstr>
      <vt:lpstr>Los Pulmones</vt:lpstr>
      <vt:lpstr>Diapositiva 6</vt:lpstr>
      <vt:lpstr>La caja torácica</vt:lpstr>
      <vt:lpstr>Inspiración</vt:lpstr>
      <vt:lpstr>Espiración</vt:lpstr>
      <vt:lpstr>Inspiración y espiración </vt:lpstr>
      <vt:lpstr>Enfermedades del aparato respiratorio</vt:lpstr>
      <vt:lpstr>Enfermedades del aparato respiratorio (2)</vt:lpstr>
      <vt:lpstr>Enfermedades del aparato respiratorio (3)</vt:lpstr>
      <vt:lpstr>EPOC(Enfermedad pulmonar obstructiva crónica)</vt:lpstr>
      <vt:lpstr>EPOC(Enfermedad pulmonar obstructiva crónica)</vt:lpstr>
      <vt:lpstr>¿Cómo afecta el tabaco a las vías respiratorias?(1)</vt:lpstr>
      <vt:lpstr>¿Cómo afecta el tabaco a las vías respiratorias?(2)</vt:lpstr>
      <vt:lpstr>CONCLUSIONES</vt:lpstr>
      <vt:lpstr>PREVENCIÓN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Aparato Respiratorio</dc:title>
  <dc:creator>USUARIO</dc:creator>
  <cp:lastModifiedBy>USUARIO</cp:lastModifiedBy>
  <cp:revision>37</cp:revision>
  <dcterms:created xsi:type="dcterms:W3CDTF">2014-12-02T19:29:36Z</dcterms:created>
  <dcterms:modified xsi:type="dcterms:W3CDTF">2014-12-08T17:23:11Z</dcterms:modified>
</cp:coreProperties>
</file>